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9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EDCD7DC3-B0FE-4460-B843-75AD524FBE79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677217-BB6E-4351-B086-42B90D735B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28016" y="3031714"/>
            <a:ext cx="5162661" cy="1808817"/>
          </a:xfrm>
        </p:spPr>
        <p:txBody>
          <a:bodyPr/>
          <a:lstStyle/>
          <a:p>
            <a:r>
              <a:rPr lang="en-US" dirty="0"/>
              <a:t>Shakespeare and Elizabethan Theatre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9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Read What We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Had to consistently remind audience of what was happening</a:t>
            </a:r>
          </a:p>
          <a:p>
            <a:r>
              <a:rPr lang="en-US" dirty="0"/>
              <a:t>Props and sets were minimal—no electricity and limited machinery</a:t>
            </a:r>
          </a:p>
          <a:p>
            <a:r>
              <a:rPr lang="en-US" dirty="0"/>
              <a:t>Written in iambic pentameter</a:t>
            </a:r>
          </a:p>
          <a:p>
            <a:r>
              <a:rPr lang="en-US" dirty="0"/>
              <a:t>Needed to write something for each character. Why there is often…</a:t>
            </a:r>
          </a:p>
          <a:p>
            <a:pPr lvl="1"/>
            <a:r>
              <a:rPr lang="en-US" dirty="0"/>
              <a:t>A comic relief: For the comedian of the group</a:t>
            </a:r>
          </a:p>
          <a:p>
            <a:pPr lvl="1"/>
            <a:r>
              <a:rPr lang="en-US" dirty="0"/>
              <a:t>A chorus: A group of ensemble members with lines read as a group</a:t>
            </a:r>
          </a:p>
          <a:p>
            <a:pPr lvl="2"/>
            <a:r>
              <a:rPr lang="en-US" dirty="0"/>
              <a:t>Also a Greek idea</a:t>
            </a:r>
          </a:p>
          <a:p>
            <a:pPr marL="640080" lvl="2" indent="0">
              <a:buNone/>
            </a:pPr>
            <a:endParaRPr lang="en-US" dirty="0"/>
          </a:p>
          <a:p>
            <a:pPr marL="64008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4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“Translations”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Thee/Thou: You</a:t>
            </a:r>
          </a:p>
          <a:p>
            <a:r>
              <a:rPr lang="en-US" dirty="0"/>
              <a:t>Thine: Your</a:t>
            </a:r>
          </a:p>
          <a:p>
            <a:r>
              <a:rPr lang="en-US" dirty="0"/>
              <a:t>Art: Are</a:t>
            </a:r>
          </a:p>
          <a:p>
            <a:r>
              <a:rPr lang="en-US" dirty="0"/>
              <a:t>Hath: Has</a:t>
            </a:r>
          </a:p>
          <a:p>
            <a:r>
              <a:rPr lang="en-US" dirty="0"/>
              <a:t>Wherefore: Why</a:t>
            </a:r>
          </a:p>
          <a:p>
            <a:r>
              <a:rPr lang="en-US" dirty="0" err="1"/>
              <a:t>Dost</a:t>
            </a:r>
            <a:r>
              <a:rPr lang="en-US" dirty="0"/>
              <a:t>/Doth: Does or Do</a:t>
            </a:r>
          </a:p>
          <a:p>
            <a:r>
              <a:rPr lang="en-US" dirty="0"/>
              <a:t>Marry: Indeed</a:t>
            </a:r>
          </a:p>
          <a:p>
            <a:r>
              <a:rPr lang="en-US" dirty="0"/>
              <a:t>Hence: Away</a:t>
            </a:r>
          </a:p>
          <a:p>
            <a:r>
              <a:rPr lang="en-US" dirty="0"/>
              <a:t>Ere: Before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7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 of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83049"/>
          </a:xfrm>
        </p:spPr>
        <p:txBody>
          <a:bodyPr/>
          <a:lstStyle/>
          <a:p>
            <a:r>
              <a:rPr lang="en-US" dirty="0"/>
              <a:t>Macbeth: The thane (kind of like a duke) of Glamis who wants more power.</a:t>
            </a:r>
          </a:p>
          <a:p>
            <a:r>
              <a:rPr lang="en-US" dirty="0"/>
              <a:t>Lady Macbeth: Macbeth’s wife, even more ambition than he is.</a:t>
            </a:r>
          </a:p>
          <a:p>
            <a:r>
              <a:rPr lang="en-US" dirty="0"/>
              <a:t>The Three Witches: Like the fates, give prophecies and represent evil or black magic.</a:t>
            </a:r>
          </a:p>
          <a:p>
            <a:r>
              <a:rPr lang="en-US" dirty="0"/>
              <a:t>Banquo: A noble general whose morals mean more than power</a:t>
            </a:r>
          </a:p>
          <a:p>
            <a:r>
              <a:rPr lang="en-US" dirty="0"/>
              <a:t>King Duncan: The good King of Scotland</a:t>
            </a:r>
          </a:p>
          <a:p>
            <a:r>
              <a:rPr lang="en-US" dirty="0"/>
              <a:t>Macduff: A noble who is hostile towards Macbeth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473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William Shakespeare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playwright, poet, actor, and director who is responsible for forty plays, one hundred fifty-four poems (or “sonnets”), and one thousand seven hundred words in our modern English language</a:t>
            </a:r>
          </a:p>
          <a:p>
            <a:endParaRPr lang="en-US" dirty="0"/>
          </a:p>
          <a:p>
            <a:r>
              <a:rPr lang="en-US" dirty="0"/>
              <a:t>NOT Old English! This is early modern English, and is more of the beginning of the way we speak. </a:t>
            </a:r>
          </a:p>
        </p:txBody>
      </p:sp>
    </p:spTree>
    <p:extLst>
      <p:ext uri="{BB962C8B-B14F-4D97-AF65-F5344CB8AC3E}">
        <p14:creationId xmlns:p14="http://schemas.microsoft.com/office/powerpoint/2010/main" val="84687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Real </a:t>
            </a:r>
            <a:r>
              <a:rPr lang="en-US" dirty="0"/>
              <a:t>Old English vs. Shakespeare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Hwæt</a:t>
            </a:r>
            <a:r>
              <a:rPr lang="en-US" dirty="0"/>
              <a:t> we </a:t>
            </a:r>
            <a:r>
              <a:rPr lang="en-US" dirty="0" err="1"/>
              <a:t>garde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ingear</a:t>
            </a:r>
            <a:r>
              <a:rPr lang="en-US" dirty="0"/>
              <a:t> </a:t>
            </a:r>
            <a:r>
              <a:rPr lang="en-US" dirty="0" err="1"/>
              <a:t>dagum</a:t>
            </a:r>
            <a:r>
              <a:rPr lang="en-US" dirty="0"/>
              <a:t>, </a:t>
            </a:r>
            <a:r>
              <a:rPr lang="en-US" dirty="0" err="1"/>
              <a:t>þeod</a:t>
            </a:r>
            <a:r>
              <a:rPr lang="en-US" dirty="0"/>
              <a:t> </a:t>
            </a:r>
            <a:r>
              <a:rPr lang="en-US" dirty="0" err="1"/>
              <a:t>cyninga</a:t>
            </a:r>
            <a:br>
              <a:rPr lang="en-US" dirty="0"/>
            </a:br>
            <a:r>
              <a:rPr lang="en-US" dirty="0" err="1"/>
              <a:t>þrym</a:t>
            </a:r>
            <a:r>
              <a:rPr lang="en-US" dirty="0"/>
              <a:t> </a:t>
            </a:r>
            <a:r>
              <a:rPr lang="en-US" dirty="0" err="1"/>
              <a:t>ge</a:t>
            </a:r>
            <a:r>
              <a:rPr lang="en-US" dirty="0"/>
              <a:t> </a:t>
            </a:r>
            <a:r>
              <a:rPr lang="en-US" dirty="0" err="1"/>
              <a:t>frunon</a:t>
            </a:r>
            <a:r>
              <a:rPr lang="en-US" dirty="0"/>
              <a:t> </a:t>
            </a:r>
            <a:r>
              <a:rPr lang="en-US" dirty="0" err="1"/>
              <a:t>huða</a:t>
            </a:r>
            <a:r>
              <a:rPr lang="en-US" dirty="0"/>
              <a:t> </a:t>
            </a:r>
            <a:r>
              <a:rPr lang="en-US" dirty="0" err="1"/>
              <a:t>æþelingas</a:t>
            </a:r>
            <a:r>
              <a:rPr lang="en-US" dirty="0"/>
              <a:t> </a:t>
            </a:r>
            <a:r>
              <a:rPr lang="en-US" dirty="0" err="1"/>
              <a:t>elle</a:t>
            </a:r>
            <a:r>
              <a:rPr lang="en-US" dirty="0"/>
              <a:t>[n] </a:t>
            </a:r>
            <a:r>
              <a:rPr lang="en-US" dirty="0" err="1"/>
              <a:t>fremedon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As opposed to…</a:t>
            </a:r>
          </a:p>
          <a:p>
            <a:pPr lvl="1"/>
            <a:r>
              <a:rPr lang="en-US" dirty="0"/>
              <a:t>How do I love thee? Let me count the ways.</a:t>
            </a:r>
          </a:p>
          <a:p>
            <a:pPr marL="329184" lvl="1" indent="0">
              <a:buNone/>
            </a:pPr>
            <a:r>
              <a:rPr lang="en-US" dirty="0"/>
              <a:t> I love thee to the depth and breadth and height </a:t>
            </a:r>
          </a:p>
          <a:p>
            <a:pPr marL="329184" lvl="1" indent="0">
              <a:buNone/>
            </a:pPr>
            <a:r>
              <a:rPr lang="en-US" dirty="0"/>
              <a:t>My soul can reach, when feeling out of sight</a:t>
            </a:r>
          </a:p>
        </p:txBody>
      </p:sp>
    </p:spTree>
    <p:extLst>
      <p:ext uri="{BB962C8B-B14F-4D97-AF65-F5344CB8AC3E}">
        <p14:creationId xmlns:p14="http://schemas.microsoft.com/office/powerpoint/2010/main" val="1218531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He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living, Shakespeare founded the “Lord Chamberlain’s Men”, a travelling theatre company that became so famous, it eventually performed for the Queen and King of England</a:t>
            </a:r>
          </a:p>
          <a:p>
            <a:r>
              <a:rPr lang="en-US" dirty="0"/>
              <a:t>Wrote and directed the plays that they would put on, usually writing a part for each actor he had</a:t>
            </a:r>
          </a:p>
          <a:p>
            <a:r>
              <a:rPr lang="en-US" dirty="0"/>
              <a:t>Plays came in two genres…</a:t>
            </a:r>
          </a:p>
          <a:p>
            <a:pPr lvl="1"/>
            <a:r>
              <a:rPr lang="en-US" dirty="0"/>
              <a:t>Comedy: A play with a  happy ending</a:t>
            </a:r>
          </a:p>
          <a:p>
            <a:pPr lvl="1"/>
            <a:r>
              <a:rPr lang="en-US" dirty="0"/>
              <a:t>Tragedy: A play with a tragic ending</a:t>
            </a:r>
          </a:p>
        </p:txBody>
      </p:sp>
    </p:spTree>
    <p:extLst>
      <p:ext uri="{BB962C8B-B14F-4D97-AF65-F5344CB8AC3E}">
        <p14:creationId xmlns:p14="http://schemas.microsoft.com/office/powerpoint/2010/main" val="39286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journeyaroundtheglobe.files.wordpress.com/2013/09/img_7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18" y="304800"/>
            <a:ext cx="9265543" cy="62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2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Words Shakespeare Created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1905000" cy="398141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Beached</a:t>
            </a:r>
          </a:p>
          <a:p>
            <a:r>
              <a:rPr lang="en-US" dirty="0"/>
              <a:t>Elbow</a:t>
            </a:r>
          </a:p>
          <a:p>
            <a:r>
              <a:rPr lang="en-US" dirty="0"/>
              <a:t>Rant</a:t>
            </a:r>
          </a:p>
          <a:p>
            <a:r>
              <a:rPr lang="en-US" dirty="0"/>
              <a:t>Gossip</a:t>
            </a:r>
          </a:p>
          <a:p>
            <a:r>
              <a:rPr lang="en-US" dirty="0"/>
              <a:t>Luggage</a:t>
            </a:r>
          </a:p>
          <a:p>
            <a:r>
              <a:rPr lang="en-US" dirty="0"/>
              <a:t>Torture</a:t>
            </a:r>
          </a:p>
          <a:p>
            <a:r>
              <a:rPr lang="en-US" dirty="0"/>
              <a:t>Drugged</a:t>
            </a:r>
          </a:p>
          <a:p>
            <a:r>
              <a:rPr lang="en-US" dirty="0"/>
              <a:t>Bedroom</a:t>
            </a:r>
          </a:p>
          <a:p>
            <a:r>
              <a:rPr lang="en-US" dirty="0"/>
              <a:t>Bet</a:t>
            </a:r>
          </a:p>
          <a:p>
            <a:r>
              <a:rPr lang="en-US" dirty="0"/>
              <a:t>Worthless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2057400"/>
            <a:ext cx="2286000" cy="39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Critic</a:t>
            </a:r>
          </a:p>
          <a:p>
            <a:r>
              <a:rPr lang="en-US" dirty="0"/>
              <a:t>Undress</a:t>
            </a:r>
          </a:p>
          <a:p>
            <a:r>
              <a:rPr lang="en-US" dirty="0"/>
              <a:t>Mimic</a:t>
            </a:r>
          </a:p>
          <a:p>
            <a:r>
              <a:rPr lang="en-US" dirty="0"/>
              <a:t>Blushing</a:t>
            </a:r>
          </a:p>
          <a:p>
            <a:r>
              <a:rPr lang="en-US" dirty="0"/>
              <a:t>Obscene</a:t>
            </a:r>
          </a:p>
          <a:p>
            <a:r>
              <a:rPr lang="en-US" dirty="0"/>
              <a:t>Assassination</a:t>
            </a:r>
          </a:p>
          <a:p>
            <a:r>
              <a:rPr lang="en-US" dirty="0"/>
              <a:t>Advertising</a:t>
            </a:r>
          </a:p>
          <a:p>
            <a:r>
              <a:rPr lang="en-US" dirty="0"/>
              <a:t>Addicting</a:t>
            </a:r>
          </a:p>
          <a:p>
            <a:r>
              <a:rPr lang="en-US" dirty="0"/>
              <a:t>Bump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2054180"/>
            <a:ext cx="2286000" cy="39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Fashionable</a:t>
            </a:r>
          </a:p>
          <a:p>
            <a:r>
              <a:rPr lang="en-US" dirty="0"/>
              <a:t>Eyeball</a:t>
            </a:r>
          </a:p>
          <a:p>
            <a:r>
              <a:rPr lang="en-US" dirty="0"/>
              <a:t>Hint</a:t>
            </a:r>
          </a:p>
          <a:p>
            <a:r>
              <a:rPr lang="en-US" dirty="0"/>
              <a:t>Lonely</a:t>
            </a:r>
          </a:p>
          <a:p>
            <a:r>
              <a:rPr lang="en-US" dirty="0"/>
              <a:t>Majestic</a:t>
            </a:r>
          </a:p>
          <a:p>
            <a:r>
              <a:rPr lang="en-US" dirty="0"/>
              <a:t>Blanket</a:t>
            </a:r>
          </a:p>
          <a:p>
            <a:r>
              <a:rPr lang="en-US" dirty="0"/>
              <a:t>Amazement</a:t>
            </a:r>
          </a:p>
          <a:p>
            <a:r>
              <a:rPr lang="en-US" dirty="0"/>
              <a:t>Buzzer</a:t>
            </a:r>
          </a:p>
          <a:p>
            <a:r>
              <a:rPr lang="en-US" dirty="0"/>
              <a:t>Deafening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0" y="2057400"/>
            <a:ext cx="2286000" cy="39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Lower</a:t>
            </a:r>
          </a:p>
          <a:p>
            <a:r>
              <a:rPr lang="en-US" dirty="0"/>
              <a:t>Fixture</a:t>
            </a:r>
          </a:p>
          <a:p>
            <a:r>
              <a:rPr lang="en-US" dirty="0"/>
              <a:t>Gloomy</a:t>
            </a:r>
          </a:p>
          <a:p>
            <a:r>
              <a:rPr lang="en-US" dirty="0"/>
              <a:t>Puking</a:t>
            </a:r>
          </a:p>
          <a:p>
            <a:r>
              <a:rPr lang="en-US" dirty="0"/>
              <a:t>Scuffle</a:t>
            </a:r>
          </a:p>
          <a:p>
            <a:r>
              <a:rPr lang="en-US" dirty="0"/>
              <a:t>Swagger</a:t>
            </a:r>
          </a:p>
          <a:p>
            <a:r>
              <a:rPr lang="en-US" dirty="0"/>
              <a:t>Flawed</a:t>
            </a:r>
          </a:p>
          <a:p>
            <a:r>
              <a:rPr lang="en-US" dirty="0"/>
              <a:t>Excitement</a:t>
            </a:r>
          </a:p>
          <a:p>
            <a:r>
              <a:rPr lang="en-US" dirty="0"/>
              <a:t>Dawn</a:t>
            </a:r>
          </a:p>
        </p:txBody>
      </p:sp>
    </p:spTree>
    <p:extLst>
      <p:ext uri="{BB962C8B-B14F-4D97-AF65-F5344CB8AC3E}">
        <p14:creationId xmlns:p14="http://schemas.microsoft.com/office/powerpoint/2010/main" val="5265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only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4676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Shakespeare is often remembered for the dialogue and expressions that he created. We still use many of them today</a:t>
            </a:r>
          </a:p>
          <a:p>
            <a:pPr lvl="1"/>
            <a:r>
              <a:rPr lang="en-US" dirty="0"/>
              <a:t>Tis better to have loved and lost than never to have loved at all</a:t>
            </a:r>
          </a:p>
          <a:p>
            <a:pPr lvl="1"/>
            <a:r>
              <a:rPr lang="en-US" dirty="0"/>
              <a:t>All’s fair in love and war</a:t>
            </a:r>
          </a:p>
          <a:p>
            <a:pPr lvl="1"/>
            <a:r>
              <a:rPr lang="en-US" dirty="0"/>
              <a:t>All that glitters is not gold</a:t>
            </a:r>
          </a:p>
          <a:p>
            <a:pPr lvl="1"/>
            <a:r>
              <a:rPr lang="en-US" dirty="0"/>
              <a:t>In a pickle</a:t>
            </a:r>
          </a:p>
          <a:p>
            <a:pPr lvl="1"/>
            <a:r>
              <a:rPr lang="en-US" dirty="0"/>
              <a:t>Heart of Gold</a:t>
            </a:r>
          </a:p>
          <a:p>
            <a:pPr lvl="1"/>
            <a:r>
              <a:rPr lang="en-US" dirty="0"/>
              <a:t>And even one of the first “</a:t>
            </a:r>
            <a:r>
              <a:rPr lang="en-US" dirty="0" err="1"/>
              <a:t>yo</a:t>
            </a:r>
            <a:r>
              <a:rPr lang="en-US" dirty="0"/>
              <a:t> mama” jokes</a:t>
            </a:r>
          </a:p>
          <a:p>
            <a:pPr lvl="2"/>
            <a:r>
              <a:rPr lang="en-US" dirty="0"/>
              <a:t>“Thou hast undone our mother”</a:t>
            </a:r>
          </a:p>
          <a:p>
            <a:pPr lvl="2"/>
            <a:r>
              <a:rPr lang="en-US" dirty="0"/>
              <a:t>“Villain, I hath done thy mother!”</a:t>
            </a:r>
          </a:p>
        </p:txBody>
      </p:sp>
    </p:spTree>
    <p:extLst>
      <p:ext uri="{BB962C8B-B14F-4D97-AF65-F5344CB8AC3E}">
        <p14:creationId xmlns:p14="http://schemas.microsoft.com/office/powerpoint/2010/main" val="265614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Shakespeare was NOT a high-brow writer; meaning, he did not write for those who were educated  or wealthy</a:t>
            </a:r>
          </a:p>
          <a:p>
            <a:r>
              <a:rPr lang="en-US" dirty="0"/>
              <a:t>The majority of his audience were illiterate and lower class</a:t>
            </a:r>
          </a:p>
          <a:p>
            <a:r>
              <a:rPr lang="en-US" dirty="0"/>
              <a:t>Not a very forgiving audience…where we get the idea of throwing vegetables at performers</a:t>
            </a:r>
          </a:p>
          <a:p>
            <a:r>
              <a:rPr lang="en-US" dirty="0"/>
              <a:t>While they did travel, they eventually settled in The Globe Theater</a:t>
            </a:r>
          </a:p>
        </p:txBody>
      </p:sp>
    </p:spTree>
    <p:extLst>
      <p:ext uri="{BB962C8B-B14F-4D97-AF65-F5344CB8AC3E}">
        <p14:creationId xmlns:p14="http://schemas.microsoft.com/office/powerpoint/2010/main" val="2647874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lobe theatre">
            <a:extLst>
              <a:ext uri="{FF2B5EF4-FFF2-40B4-BE49-F238E27FC236}">
                <a16:creationId xmlns:a16="http://schemas.microsoft.com/office/drawing/2014/main" id="{AB5F63B5-5CDC-4EFB-A356-E9E7E3719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285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263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1884</TotalTime>
  <Words>519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Bradley Hand ITC TT-Bold</vt:lpstr>
      <vt:lpstr>Cambria</vt:lpstr>
      <vt:lpstr>Rage Italic</vt:lpstr>
      <vt:lpstr>Sketchbook</vt:lpstr>
      <vt:lpstr>Shakespeare and Elizabethan Theatre</vt:lpstr>
      <vt:lpstr>William Shakespeare</vt:lpstr>
      <vt:lpstr>Real Old English vs. Shakespeare</vt:lpstr>
      <vt:lpstr>What Did He Do?</vt:lpstr>
      <vt:lpstr>PowerPoint Presentation</vt:lpstr>
      <vt:lpstr>Words Shakespeare Created</vt:lpstr>
      <vt:lpstr>Not only that…</vt:lpstr>
      <vt:lpstr>Performances</vt:lpstr>
      <vt:lpstr>PowerPoint Presentation</vt:lpstr>
      <vt:lpstr>Why We Read What We Read</vt:lpstr>
      <vt:lpstr>Helpful “Translations”</vt:lpstr>
      <vt:lpstr>Cast of Characters</vt:lpstr>
    </vt:vector>
  </TitlesOfParts>
  <Company>Wake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Shakespeare and Elizabethan Theatre</dc:title>
  <dc:creator>msellek</dc:creator>
  <cp:lastModifiedBy>msellek@wcpschools.wcpss.local</cp:lastModifiedBy>
  <cp:revision>12</cp:revision>
  <dcterms:created xsi:type="dcterms:W3CDTF">2015-02-06T12:51:26Z</dcterms:created>
  <dcterms:modified xsi:type="dcterms:W3CDTF">2018-10-29T10:40:44Z</dcterms:modified>
</cp:coreProperties>
</file>