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16" r:id="rId2"/>
    <p:sldId id="292" r:id="rId3"/>
    <p:sldId id="293" r:id="rId4"/>
    <p:sldId id="309" r:id="rId5"/>
    <p:sldId id="311" r:id="rId6"/>
    <p:sldId id="319" r:id="rId7"/>
    <p:sldId id="298" r:id="rId8"/>
    <p:sldId id="320" r:id="rId9"/>
    <p:sldId id="321" r:id="rId10"/>
    <p:sldId id="322" r:id="rId11"/>
    <p:sldId id="323" r:id="rId12"/>
    <p:sldId id="324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18419-1E77-4C76-83A8-ED5C1B8BAE3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55031-259F-4CEA-9BFD-DB9DFD15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7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2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2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8ADnyw5ou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851083">
            <a:off x="1907721" y="484634"/>
            <a:ext cx="2064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Welcome to a Talking Day.</a:t>
            </a:r>
          </a:p>
        </p:txBody>
      </p:sp>
      <p:sp>
        <p:nvSpPr>
          <p:cNvPr id="6" name="TextBox 5"/>
          <p:cNvSpPr txBox="1"/>
          <p:nvPr/>
        </p:nvSpPr>
        <p:spPr>
          <a:xfrm rot="20723437">
            <a:off x="7783127" y="520066"/>
            <a:ext cx="229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Click to the next slide ASAP!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8410" y="1035424"/>
            <a:ext cx="172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Let’s get started.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01" y="1980598"/>
            <a:ext cx="4108800" cy="4877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" y="1980598"/>
            <a:ext cx="4040548" cy="4877400"/>
          </a:xfrm>
          <a:prstGeom prst="rect">
            <a:avLst/>
          </a:prstGeom>
        </p:spPr>
      </p:pic>
      <p:pic>
        <p:nvPicPr>
          <p:cNvPr id="1026" name="Picture 2" descr="DSC_33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4"/>
            <a:ext cx="12192000" cy="1954824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rgbClr val="0F243E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0" name="AutoShape 3" descr="DSC_2287-4"/>
          <p:cNvSpPr>
            <a:spLocks noChangeArrowheads="1"/>
          </p:cNvSpPr>
          <p:nvPr/>
        </p:nvSpPr>
        <p:spPr bwMode="auto">
          <a:xfrm>
            <a:off x="9353903" y="41650"/>
            <a:ext cx="2838097" cy="2097932"/>
          </a:xfrm>
          <a:prstGeom prst="irregularSeal1">
            <a:avLst/>
          </a:prstGeom>
          <a:blipFill dpi="0" rotWithShape="0">
            <a:blip r:embed="rId5">
              <a:alphaModFix amt="77000"/>
            </a:blip>
            <a:srcRect/>
            <a:stretch>
              <a:fillRect/>
            </a:stretch>
          </a:blipFill>
          <a:ln w="31750" algn="in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68686">
                <a:alpha val="50000"/>
              </a:srgbClr>
            </a:prst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437883" y="120212"/>
            <a:ext cx="8796269" cy="1077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>
                <a:ln w="1778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33"/>
                </a:solidFill>
                <a:effectLst>
                  <a:outerShdw dist="107763" dir="13500000" algn="ctr" rotWithShape="0">
                    <a:srgbClr val="0C0C0C">
                      <a:alpha val="50000"/>
                    </a:srgbClr>
                  </a:outerShdw>
                </a:effectLst>
                <a:latin typeface="PROMESH"/>
              </a:rPr>
              <a:t>Welcome to Talking Day!!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437883" y="1359275"/>
            <a:ext cx="8974562" cy="511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b="1" kern="10" spc="0" dirty="0">
                <a:ln w="1778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33"/>
                </a:solidFill>
                <a:effectLst>
                  <a:outerShdw dist="107763" dir="13500000" algn="ctr" rotWithShape="0">
                    <a:srgbClr val="0C0C0C">
                      <a:alpha val="50000"/>
                    </a:srgbClr>
                  </a:outerShdw>
                </a:effectLst>
                <a:latin typeface="Stencil" panose="040409050D0802020404" pitchFamily="82" charset="0"/>
              </a:rPr>
              <a:t>Click to the next slide to begin</a:t>
            </a:r>
          </a:p>
        </p:txBody>
      </p:sp>
      <p:pic>
        <p:nvPicPr>
          <p:cNvPr id="2" name="Picture 2" descr="https://upload.wikimedia.org/wikipedia/commons/b/bb/Jai_talking.gif">
            <a:extLst>
              <a:ext uri="{FF2B5EF4-FFF2-40B4-BE49-F238E27FC236}">
                <a16:creationId xmlns:a16="http://schemas.microsoft.com/office/drawing/2014/main" id="{3CFFFD9F-B067-4797-BCED-315CF57E52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52" y="2031884"/>
            <a:ext cx="4103443" cy="48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 CORRELATION, CAUSATION, and NORMATIVE BEHAVIORS—15 minutes (Class)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following video:   </a:t>
            </a:r>
            <a:r>
              <a:rPr lang="en-US" dirty="0">
                <a:hlinkClick r:id="rId2"/>
              </a:rPr>
              <a:t>https://www.youtube.com/watch?v=t8ADnyw5ou8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class should be divided into 3 large groups. Each group will discuss the causes and correlations of success in an AP level course.  Create a list of behaviors that will CAUSE success in these courses verses behaviors that will CORRELATE to success.  Each group will create a poster displaying their findings.  Be prepared to present.  </a:t>
            </a:r>
          </a:p>
        </p:txBody>
      </p:sp>
    </p:spTree>
    <p:extLst>
      <p:ext uri="{BB962C8B-B14F-4D97-AF65-F5344CB8AC3E}">
        <p14:creationId xmlns:p14="http://schemas.microsoft.com/office/powerpoint/2010/main" val="316073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 ORAL DEFENSE + REBUTTALS—15 minutes—(Groups &amp; Class)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group will now present their posters to class.  The group should focus on CAUSATION, and explaining why the behaviors they chose are causative of success.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audience will be given an opportunity to provide counter-claims to the presenter’s placement of behavior in the CAUSATION category.  Write any such counter-claims in your notes.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Each group will have no more than 5 minutes for each presentation.  </a:t>
            </a:r>
          </a:p>
        </p:txBody>
      </p:sp>
    </p:spTree>
    <p:extLst>
      <p:ext uri="{BB962C8B-B14F-4D97-AF65-F5344CB8AC3E}">
        <p14:creationId xmlns:p14="http://schemas.microsoft.com/office/powerpoint/2010/main" val="143702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 CLASS SURVEYS—20 minutes (Class)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2659"/>
          </a:xfrm>
        </p:spPr>
        <p:txBody>
          <a:bodyPr>
            <a:normAutofit/>
          </a:bodyPr>
          <a:lstStyle/>
          <a:p>
            <a:r>
              <a:rPr lang="en-US" dirty="0"/>
              <a:t>The class will develop a set of 3 survey questions to help you better get to know your classmates’ personalities.  These questions should be simple, multiple choice items.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example:  What is your favorite time of day?</a:t>
            </a:r>
            <a:br>
              <a:rPr lang="en-US" dirty="0"/>
            </a:br>
            <a:r>
              <a:rPr lang="en-US" dirty="0"/>
              <a:t>A.  Morning  B.  Afternoon  C.  Evening  D.  Night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these questions to form a survey.  Each member of the class must take the survey.  As a class, collect the data, and represent each question’s results with a visual.  </a:t>
            </a:r>
          </a:p>
        </p:txBody>
      </p:sp>
    </p:spTree>
    <p:extLst>
      <p:ext uri="{BB962C8B-B14F-4D97-AF65-F5344CB8AC3E}">
        <p14:creationId xmlns:p14="http://schemas.microsoft.com/office/powerpoint/2010/main" val="315291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 ICEBREAKING IN ACTION—10 minutes—(INDIVIDUAL)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will now go around room and look for (3) classmates who responded with at least 2 answers that were the same as your own.  In your notes, record your peer’s name, the similar responses, and their signature.  </a:t>
            </a:r>
          </a:p>
          <a:p>
            <a:r>
              <a:rPr lang="en-US" dirty="0"/>
              <a:t>Each student will also look for (3) classmates who had NO similarities with your own responses to the survey items.  Record those peer’s names as well as their signature.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4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1731"/>
            <a:ext cx="10515600" cy="1325563"/>
          </a:xfrm>
        </p:spPr>
        <p:txBody>
          <a:bodyPr/>
          <a:lstStyle/>
          <a:p>
            <a:r>
              <a:rPr lang="en-US" b="1" dirty="0"/>
              <a:t>Step 1: Choose Roles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69637"/>
              </p:ext>
            </p:extLst>
          </p:nvPr>
        </p:nvGraphicFramePr>
        <p:xfrm>
          <a:off x="838200" y="738019"/>
          <a:ext cx="10515600" cy="542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9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Duties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881">
                <a:tc>
                  <a:txBody>
                    <a:bodyPr/>
                    <a:lstStyle/>
                    <a:p>
                      <a:r>
                        <a:rPr lang="en-US" sz="2000" dirty="0"/>
                        <a:t>Mediator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Lead the discussion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Call on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Ask leading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Talk to the 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(Insert name) wave-function of existence has collapsed into a cognizant, capable individual. 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66">
                <a:tc>
                  <a:txBody>
                    <a:bodyPr/>
                    <a:lstStyle/>
                    <a:p>
                      <a:r>
                        <a:rPr lang="en-US" sz="2000" dirty="0"/>
                        <a:t>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Keep track of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Keep participants on task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Assists</a:t>
                      </a:r>
                      <a:r>
                        <a:rPr lang="en-US" sz="1600" baseline="0" dirty="0"/>
                        <a:t> Mediator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Mr. King is a</a:t>
                      </a:r>
                      <a:r>
                        <a:rPr lang="en-US" sz="1600" baseline="0" dirty="0"/>
                        <a:t> time-conscious individual. 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766">
                <a:tc>
                  <a:txBody>
                    <a:bodyPr/>
                    <a:lstStyle/>
                    <a:p>
                      <a:r>
                        <a:rPr lang="en-US" sz="2000" dirty="0"/>
                        <a:t>Computer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Recorder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Record group’s official responses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Submit group responses for grade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Ask clarifying questions to the group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Automatic</a:t>
                      </a:r>
                      <a:r>
                        <a:rPr lang="en-US" sz="1600" baseline="0" dirty="0"/>
                        <a:t> Full Credit on note taking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766">
                <a:tc>
                  <a:txBody>
                    <a:bodyPr/>
                    <a:lstStyle/>
                    <a:p>
                      <a:r>
                        <a:rPr lang="en-US" sz="2000" dirty="0"/>
                        <a:t>Everyone Else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Take notes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Contribute to the group grade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Standard</a:t>
                      </a:r>
                      <a:r>
                        <a:rPr lang="en-US" sz="1600" baseline="0" dirty="0"/>
                        <a:t> Grading (see next slide)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Board Recorder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Write down group responses on</a:t>
                      </a:r>
                      <a:r>
                        <a:rPr lang="en-US" sz="1600" baseline="0" dirty="0"/>
                        <a:t> white board for all to see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Automatic</a:t>
                      </a:r>
                      <a:r>
                        <a:rPr lang="en-US" sz="1600" baseline="0" dirty="0"/>
                        <a:t> full credit on note taking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44">
                <a:tc>
                  <a:txBody>
                    <a:bodyPr/>
                    <a:lstStyle/>
                    <a:p>
                      <a:r>
                        <a:rPr lang="en-US" sz="2000" dirty="0"/>
                        <a:t>Researchers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Using</a:t>
                      </a:r>
                      <a:r>
                        <a:rPr lang="en-US" sz="1600" baseline="0" dirty="0"/>
                        <a:t> laptops, research as requested by class.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½</a:t>
                      </a:r>
                      <a:r>
                        <a:rPr lang="en-US" sz="1600" baseline="0" dirty="0"/>
                        <a:t> page credit per research request.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708" y="6223327"/>
            <a:ext cx="1140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roles are decided.</a:t>
            </a:r>
          </a:p>
        </p:txBody>
      </p:sp>
    </p:spTree>
    <p:extLst>
      <p:ext uri="{BB962C8B-B14F-4D97-AF65-F5344CB8AC3E}">
        <p14:creationId xmlns:p14="http://schemas.microsoft.com/office/powerpoint/2010/main" val="207863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1"/>
            <a:ext cx="11403106" cy="1275166"/>
          </a:xfrm>
        </p:spPr>
        <p:txBody>
          <a:bodyPr/>
          <a:lstStyle/>
          <a:p>
            <a:r>
              <a:rPr lang="en-US" b="1" dirty="0"/>
              <a:t>Step 2: Understand Grading (double grade)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449141"/>
              </p:ext>
            </p:extLst>
          </p:nvPr>
        </p:nvGraphicFramePr>
        <p:xfrm>
          <a:off x="363070" y="1275167"/>
          <a:ext cx="11403106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What to do….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How you’re graded…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Each participant is</a:t>
                      </a:r>
                      <a:r>
                        <a:rPr lang="en-US" sz="1600" baseline="0" dirty="0"/>
                        <a:t> responsible for contributing to the group’s objective(s). </a:t>
                      </a:r>
                      <a:r>
                        <a:rPr lang="en-US" sz="1600" dirty="0"/>
                        <a:t>Each time a participant contributes</a:t>
                      </a:r>
                      <a:r>
                        <a:rPr lang="en-US" sz="1600" baseline="0" dirty="0"/>
                        <a:t> to the group’s objective(s) in a *meaningful way, he or she will receive one point. Participants may receive up to 4 total talking points.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Note Taking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Each participant is responsible for taking notes</a:t>
                      </a:r>
                      <a:r>
                        <a:rPr lang="en-US" sz="1600" baseline="0" dirty="0"/>
                        <a:t> throughout the discussion. Notes will be handed in at the end of class. Participants receive 1 point for every half page of notes. Participants may receive up to 4 note points.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Group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group is responsible for finishing and submitting the teacher generated task(s) in the allotted time.  The teams will be awarded points based upon successful completion of said tasks.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177" y="5957047"/>
            <a:ext cx="941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Remember, the Mediator and the Recorder gets an automatic 10/10 for their grade.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965" y="5378824"/>
            <a:ext cx="11376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everyone understand grading concepts.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1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  <a:latin typeface="Algerian" panose="04020705040A02060702" pitchFamily="82" charset="0"/>
              </a:rPr>
              <a:t>Freakonomics</a:t>
            </a:r>
            <a:br>
              <a:rPr lang="en-US" dirty="0">
                <a:solidFill>
                  <a:srgbClr val="92D050"/>
                </a:solidFill>
                <a:latin typeface="Algerian" panose="04020705040A02060702" pitchFamily="82" charset="0"/>
              </a:rPr>
            </a:br>
            <a:r>
              <a:rPr lang="en-US" sz="2200" dirty="0"/>
              <a:t>Mediator should read this slide aloud with charisma and emphasis. Move onto the next slide when done.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SCHOLARS:    </a:t>
            </a:r>
            <a:b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TODAY BEGINS YOUR JOURNEY TOWARD OWNSERSHIP FOR YOUR LEARNING.  THE FOLLOWING TASKS WILL REQUIRE YOU TO ENGAGE THE BASIC SKILLS  AND STANDARDS NECESSARY FOR SUCCESS IN BOTH SEMINAR, PRE-AP COURSES, AND LIFE!!!  YOUR OVERALL SCORE WILL BE BASED UPON BOTH YOUR INDIVIUDAL AND COLLABORATIVE EFFORTS.</a:t>
            </a:r>
            <a:b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REMEMBER, YOU ONLY FAIL WHEN YOU DON’T GIVE YOUR BEST EFFORT.    </a:t>
            </a:r>
            <a:b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10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3: Task 1—FREAKY DISCUSSION—10 minutes (Whole Class)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32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class will be holding a discussion on Freakonomics.  Create a list of questions that can be connected to the content of the book, including incentives, data, crazy analogies, conventional wisdom, and/or any other relevant topic…(You cannot use the questions posed in the book.)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example:  How does the image on the cover of the book express the theme of the text??  (and don’t use this question either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**Don’t forget your notes!! 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205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4: Task 2—The QUESTION OF THE QUESTION—15 minute (Small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3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From the list of questions created by class, you will work in your small groups of 3-4.  Your group will select one of the questions populated by the class.  (You must have a question selected within the first 2 minutes.)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 will then discuss and research a possible answer or solution to the question.  You must develop a statement, provide proof, explain your evidence, and evaluate the strength of your information source.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 prepared to present your group’s findings to the class in a 2-3 minute presentation.  Each member of the group must contribute as well as take individual notes.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5: Task 3—PRESENTATIONS—50 minutes (Groups &amp; Class)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212" y="1578077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group will present their findings in 2-3 minutes.  As each group is speaking, the class is to individually note any counter-claims, fallacies, unreliable information, or questionable/biased sources.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At the end of each presentation, the class will then respectfully present challenges to the presenters and their claims for 2-3 minutes.  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2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6—HOMEWORK—WILL BE COLLECTED TOMORROW SEPERATELY FROM TALKING DAY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your research, your notes, as well as the counterclaims suggested by the class, you will compose your own SPES that answers your group’s topic.  This SPES </a:t>
            </a:r>
            <a:r>
              <a:rPr lang="en-US" b="1" dirty="0"/>
              <a:t>must be </a:t>
            </a:r>
            <a:r>
              <a:rPr lang="en-US" dirty="0"/>
              <a:t>unique and individual to you.  You may not collaborate with your group members, as you should be demonstrating your own ability to revise and refine your thoughts.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 a refresher, SPES stands for a Statement, Proof, Explanation and Synthesis. 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Statement</a:t>
            </a:r>
            <a:r>
              <a:rPr lang="en-US" dirty="0"/>
              <a:t>:  A claim or position that is being taken by an author.</a:t>
            </a:r>
            <a:br>
              <a:rPr lang="en-US" dirty="0"/>
            </a:br>
            <a:r>
              <a:rPr lang="en-US" b="1" dirty="0"/>
              <a:t>Proof</a:t>
            </a:r>
            <a:r>
              <a:rPr lang="en-US" dirty="0"/>
              <a:t>:  The evidence or data that is presented to prove the statement.</a:t>
            </a:r>
            <a:br>
              <a:rPr lang="en-US" dirty="0"/>
            </a:br>
            <a:r>
              <a:rPr lang="en-US" b="1" dirty="0"/>
              <a:t>Explanation</a:t>
            </a:r>
            <a:r>
              <a:rPr lang="en-US" dirty="0"/>
              <a:t>:  The reasons given as to why the proof actually supports the statement.</a:t>
            </a:r>
            <a:br>
              <a:rPr lang="en-US" dirty="0"/>
            </a:br>
            <a:r>
              <a:rPr lang="en-US" b="1" dirty="0"/>
              <a:t>Synthesis</a:t>
            </a:r>
            <a:r>
              <a:rPr lang="en-US" dirty="0"/>
              <a:t>:  Having made the argument, consider any broader implications your position may have in life.  Describe why it matters on a larger scale.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086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</TotalTime>
  <Words>888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Algerian</vt:lpstr>
      <vt:lpstr>Andalus</vt:lpstr>
      <vt:lpstr>Arial</vt:lpstr>
      <vt:lpstr>Calibri</vt:lpstr>
      <vt:lpstr>Calibri Light</vt:lpstr>
      <vt:lpstr>PROMESH</vt:lpstr>
      <vt:lpstr>Stencil</vt:lpstr>
      <vt:lpstr>Wingdings</vt:lpstr>
      <vt:lpstr>1_Office Theme</vt:lpstr>
      <vt:lpstr>PowerPoint Presentation</vt:lpstr>
      <vt:lpstr>Step 1: Choose Roles</vt:lpstr>
      <vt:lpstr>Step 2: Understand Grading (double grade)</vt:lpstr>
      <vt:lpstr>Freakonomics Mediator should read this slide aloud with charisma and emphasis. Move onto the next slide when done.</vt:lpstr>
      <vt:lpstr>Step 3: Task 1—FREAKY DISCUSSION—10 minutes (Whole Class)</vt:lpstr>
      <vt:lpstr>Step 4: Task 2—The QUESTION OF THE QUESTION—15 minute (Small Group)</vt:lpstr>
      <vt:lpstr>Step 5: Task 3—PRESENTATIONS—50 minutes (Groups &amp; Class)</vt:lpstr>
      <vt:lpstr>Step 6—HOMEWORK—WILL BE COLLECTED TOMORROW SEPERATELY FROM TALKING DAY NOTES</vt:lpstr>
      <vt:lpstr>NEXT DAY</vt:lpstr>
      <vt:lpstr>Step 7:  CORRELATION, CAUSATION, and NORMATIVE BEHAVIORS—15 minutes (Class)</vt:lpstr>
      <vt:lpstr>Step 8:  ORAL DEFENSE + REBUTTALS—15 minutes—(Groups &amp; Class)</vt:lpstr>
      <vt:lpstr>Step 9:  CLASS SURVEYS—20 minutes (Class)</vt:lpstr>
      <vt:lpstr>Step 10:  ICEBREAKING IN ACTION—10 minutes—(INDIVIDUAL) 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mmacleod</dc:creator>
  <cp:lastModifiedBy>msellek@wcpschools.wcpss.local</cp:lastModifiedBy>
  <cp:revision>84</cp:revision>
  <dcterms:created xsi:type="dcterms:W3CDTF">2016-04-12T15:43:12Z</dcterms:created>
  <dcterms:modified xsi:type="dcterms:W3CDTF">2017-08-30T13:38:46Z</dcterms:modified>
</cp:coreProperties>
</file>