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4" r:id="rId4"/>
    <p:sldId id="266" r:id="rId5"/>
    <p:sldId id="267" r:id="rId6"/>
    <p:sldId id="262" r:id="rId7"/>
    <p:sldId id="257" r:id="rId8"/>
    <p:sldId id="258" r:id="rId9"/>
    <p:sldId id="259" r:id="rId10"/>
    <p:sldId id="261" r:id="rId11"/>
    <p:sldId id="260"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3/11/2019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3/11/2019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3/11/2019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3/11/2019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3/11/2019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7" y="2174820"/>
            <a:ext cx="8361229" cy="2098226"/>
          </a:xfrm>
        </p:spPr>
        <p:txBody>
          <a:bodyPr/>
          <a:lstStyle/>
          <a:p>
            <a:r>
              <a:rPr lang="en-US" dirty="0"/>
              <a:t>An introduction to </a:t>
            </a:r>
            <a:r>
              <a:rPr lang="en-US" i="1" dirty="0"/>
              <a:t>things fall apart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8566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1421" y="1068947"/>
            <a:ext cx="10036550" cy="4803819"/>
          </a:xfrm>
          <a:prstGeom prst="rect">
            <a:avLst/>
          </a:prstGeom>
        </p:spPr>
      </p:pic>
    </p:spTree>
    <p:extLst>
      <p:ext uri="{BB962C8B-B14F-4D97-AF65-F5344CB8AC3E}">
        <p14:creationId xmlns:p14="http://schemas.microsoft.com/office/powerpoint/2010/main" val="3920640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nnov8tiv.com/wp-content/uploads/2015/03/z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373" y="769176"/>
            <a:ext cx="9452064" cy="494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33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438" y="2691579"/>
            <a:ext cx="10530348" cy="2396613"/>
          </a:xfrm>
        </p:spPr>
        <p:txBody>
          <a:bodyPr/>
          <a:lstStyle/>
          <a:p>
            <a:pPr algn="ctr"/>
            <a:r>
              <a:rPr lang="en-US" dirty="0"/>
              <a:t>What Did We Come Up With?</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1082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62781"/>
          </a:xfrm>
        </p:spPr>
        <p:txBody>
          <a:bodyPr/>
          <a:lstStyle/>
          <a:p>
            <a:r>
              <a:rPr lang="en-US" i="1" dirty="0"/>
              <a:t>Things Fall Apart</a:t>
            </a:r>
          </a:p>
        </p:txBody>
      </p:sp>
      <p:sp>
        <p:nvSpPr>
          <p:cNvPr id="3" name="Content Placeholder 2"/>
          <p:cNvSpPr>
            <a:spLocks noGrp="1"/>
          </p:cNvSpPr>
          <p:nvPr>
            <p:ph idx="1"/>
          </p:nvPr>
        </p:nvSpPr>
        <p:spPr>
          <a:xfrm>
            <a:off x="1371600" y="1548581"/>
            <a:ext cx="9601200" cy="4318819"/>
          </a:xfrm>
        </p:spPr>
        <p:txBody>
          <a:bodyPr>
            <a:normAutofit lnSpcReduction="10000"/>
          </a:bodyPr>
          <a:lstStyle/>
          <a:p>
            <a:r>
              <a:rPr lang="en-US" sz="2400" dirty="0"/>
              <a:t>The book tells the story of the respected man Okonkwo who came from a not so respected family</a:t>
            </a:r>
          </a:p>
          <a:p>
            <a:r>
              <a:rPr lang="en-US" sz="2400" dirty="0"/>
              <a:t>The traits that are respected are not unlike those we have in American society</a:t>
            </a:r>
          </a:p>
          <a:p>
            <a:pPr lvl="1"/>
            <a:r>
              <a:rPr lang="en-US" sz="2400" dirty="0"/>
              <a:t>Wealth: Yams</a:t>
            </a:r>
          </a:p>
          <a:p>
            <a:pPr lvl="1"/>
            <a:r>
              <a:rPr lang="en-US" sz="2400" dirty="0"/>
              <a:t>Success: Multiple Wives</a:t>
            </a:r>
          </a:p>
          <a:p>
            <a:pPr lvl="1"/>
            <a:r>
              <a:rPr lang="en-US" sz="2400" dirty="0"/>
              <a:t>Hard working</a:t>
            </a:r>
          </a:p>
          <a:p>
            <a:pPr lvl="1"/>
            <a:r>
              <a:rPr lang="en-US" sz="2400" dirty="0"/>
              <a:t>Strong, physically and mentally</a:t>
            </a:r>
          </a:p>
          <a:p>
            <a:r>
              <a:rPr lang="en-US" sz="2400" dirty="0"/>
              <a:t>However, his worth is tested when he is entered into a “new setting”: his village when it is introduced to Western missionaries.</a:t>
            </a:r>
          </a:p>
          <a:p>
            <a:r>
              <a:rPr lang="en-US" sz="2400" dirty="0"/>
              <a:t>The story is considered a classic tragic drama.</a:t>
            </a:r>
          </a:p>
        </p:txBody>
      </p:sp>
    </p:spTree>
    <p:extLst>
      <p:ext uri="{BB962C8B-B14F-4D97-AF65-F5344CB8AC3E}">
        <p14:creationId xmlns:p14="http://schemas.microsoft.com/office/powerpoint/2010/main" val="2614899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297858" y="3893574"/>
            <a:ext cx="1828800" cy="0"/>
          </a:xfrm>
          <a:prstGeom prst="line">
            <a:avLst/>
          </a:prstGeom>
          <a:ln w="1174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26658" y="1017639"/>
            <a:ext cx="3475704" cy="2993922"/>
          </a:xfrm>
          <a:prstGeom prst="line">
            <a:avLst/>
          </a:prstGeom>
          <a:ln w="1174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6400802" y="1017640"/>
            <a:ext cx="3170901" cy="2875934"/>
          </a:xfrm>
          <a:prstGeom prst="line">
            <a:avLst/>
          </a:prstGeom>
          <a:ln w="1174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571703" y="3775587"/>
            <a:ext cx="1828800" cy="0"/>
          </a:xfrm>
          <a:prstGeom prst="line">
            <a:avLst/>
          </a:prstGeom>
          <a:ln w="1174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77729" y="3215148"/>
            <a:ext cx="1165123" cy="135685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97858" y="2753483"/>
            <a:ext cx="2743200" cy="461665"/>
          </a:xfrm>
          <a:prstGeom prst="rect">
            <a:avLst/>
          </a:prstGeom>
          <a:noFill/>
        </p:spPr>
        <p:txBody>
          <a:bodyPr wrap="square" rtlCol="0">
            <a:spAutoFit/>
          </a:bodyPr>
          <a:lstStyle/>
          <a:p>
            <a:pPr algn="ctr"/>
            <a:r>
              <a:rPr lang="en-US" sz="2400" dirty="0"/>
              <a:t>External Problem</a:t>
            </a:r>
          </a:p>
        </p:txBody>
      </p:sp>
      <p:cxnSp>
        <p:nvCxnSpPr>
          <p:cNvPr id="16" name="Straight Arrow Connector 15"/>
          <p:cNvCxnSpPr/>
          <p:nvPr/>
        </p:nvCxnSpPr>
        <p:spPr>
          <a:xfrm flipV="1">
            <a:off x="3495368" y="870155"/>
            <a:ext cx="2035277" cy="18435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24168" y="222892"/>
            <a:ext cx="2802193" cy="707886"/>
          </a:xfrm>
          <a:prstGeom prst="rect">
            <a:avLst/>
          </a:prstGeom>
          <a:noFill/>
        </p:spPr>
        <p:txBody>
          <a:bodyPr wrap="square" rtlCol="0">
            <a:spAutoFit/>
          </a:bodyPr>
          <a:lstStyle/>
          <a:p>
            <a:pPr algn="ctr"/>
            <a:r>
              <a:rPr lang="en-US" sz="2000" dirty="0"/>
              <a:t>Reduced Climax=New </a:t>
            </a:r>
          </a:p>
          <a:p>
            <a:pPr algn="ctr"/>
            <a:r>
              <a:rPr lang="en-US" sz="2000" dirty="0"/>
              <a:t>problem/New setting</a:t>
            </a:r>
          </a:p>
        </p:txBody>
      </p:sp>
      <p:sp>
        <p:nvSpPr>
          <p:cNvPr id="18" name="TextBox 17"/>
          <p:cNvSpPr txBox="1"/>
          <p:nvPr/>
        </p:nvSpPr>
        <p:spPr>
          <a:xfrm>
            <a:off x="9667567" y="3251085"/>
            <a:ext cx="1637071" cy="461665"/>
          </a:xfrm>
          <a:prstGeom prst="rect">
            <a:avLst/>
          </a:prstGeom>
          <a:noFill/>
        </p:spPr>
        <p:txBody>
          <a:bodyPr wrap="square" rtlCol="0">
            <a:spAutoFit/>
          </a:bodyPr>
          <a:lstStyle/>
          <a:p>
            <a:pPr algn="ctr"/>
            <a:r>
              <a:rPr lang="en-US" sz="2400" dirty="0"/>
              <a:t>Resolution</a:t>
            </a:r>
          </a:p>
        </p:txBody>
      </p:sp>
      <p:sp>
        <p:nvSpPr>
          <p:cNvPr id="21" name="Curved Up Arrow 20"/>
          <p:cNvSpPr/>
          <p:nvPr/>
        </p:nvSpPr>
        <p:spPr>
          <a:xfrm>
            <a:off x="1814053" y="3992944"/>
            <a:ext cx="9173498" cy="107663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4734232" y="4330937"/>
            <a:ext cx="3097161" cy="523220"/>
          </a:xfrm>
          <a:prstGeom prst="rect">
            <a:avLst/>
          </a:prstGeom>
          <a:noFill/>
        </p:spPr>
        <p:txBody>
          <a:bodyPr wrap="square" rtlCol="0">
            <a:spAutoFit/>
          </a:bodyPr>
          <a:lstStyle/>
          <a:p>
            <a:pPr algn="ctr"/>
            <a:r>
              <a:rPr lang="en-US" sz="2800" dirty="0"/>
              <a:t>Internal/Fatal Flaw</a:t>
            </a:r>
          </a:p>
        </p:txBody>
      </p:sp>
      <p:sp>
        <p:nvSpPr>
          <p:cNvPr id="23" name="TextBox 22"/>
          <p:cNvSpPr txBox="1"/>
          <p:nvPr/>
        </p:nvSpPr>
        <p:spPr>
          <a:xfrm>
            <a:off x="5324168" y="5265174"/>
            <a:ext cx="191729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Lust</a:t>
            </a:r>
          </a:p>
          <a:p>
            <a:pPr marL="285750" indent="-285750">
              <a:buFont typeface="Arial" panose="020B0604020202020204" pitchFamily="34" charset="0"/>
              <a:buChar char="•"/>
            </a:pPr>
            <a:r>
              <a:rPr lang="en-US" sz="2400" dirty="0"/>
              <a:t>Pride</a:t>
            </a:r>
          </a:p>
          <a:p>
            <a:pPr marL="285750" indent="-285750">
              <a:buFont typeface="Arial" panose="020B0604020202020204" pitchFamily="34" charset="0"/>
              <a:buChar char="•"/>
            </a:pPr>
            <a:r>
              <a:rPr lang="en-US" sz="2400" dirty="0"/>
              <a:t>Alcoholic</a:t>
            </a:r>
          </a:p>
        </p:txBody>
      </p:sp>
      <p:sp>
        <p:nvSpPr>
          <p:cNvPr id="25" name="Rectangle 24"/>
          <p:cNvSpPr/>
          <p:nvPr/>
        </p:nvSpPr>
        <p:spPr>
          <a:xfrm>
            <a:off x="1061497" y="342434"/>
            <a:ext cx="243387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Tragedy</a:t>
            </a:r>
          </a:p>
        </p:txBody>
      </p:sp>
      <p:sp>
        <p:nvSpPr>
          <p:cNvPr id="27" name="TextBox 26"/>
          <p:cNvSpPr txBox="1"/>
          <p:nvPr/>
        </p:nvSpPr>
        <p:spPr>
          <a:xfrm>
            <a:off x="10427110" y="4330937"/>
            <a:ext cx="1939415" cy="2862322"/>
          </a:xfrm>
          <a:prstGeom prst="rect">
            <a:avLst/>
          </a:prstGeom>
          <a:noFill/>
        </p:spPr>
        <p:txBody>
          <a:bodyPr wrap="square" rtlCol="0">
            <a:spAutoFit/>
          </a:bodyPr>
          <a:lstStyle/>
          <a:p>
            <a:r>
              <a:rPr lang="en-US" sz="2000" dirty="0"/>
              <a:t>Dynamic: Changes, he/she is redeemed.</a:t>
            </a:r>
          </a:p>
          <a:p>
            <a:endParaRPr lang="en-US" sz="2000" dirty="0"/>
          </a:p>
          <a:p>
            <a:r>
              <a:rPr lang="en-US" sz="2000" dirty="0"/>
              <a:t>Static: Doesn’t change, dies or has downfall</a:t>
            </a:r>
          </a:p>
          <a:p>
            <a:endParaRPr lang="en-US" sz="2000" dirty="0"/>
          </a:p>
        </p:txBody>
      </p:sp>
      <p:sp>
        <p:nvSpPr>
          <p:cNvPr id="28" name="Rectangle 27"/>
          <p:cNvSpPr/>
          <p:nvPr/>
        </p:nvSpPr>
        <p:spPr>
          <a:xfrm>
            <a:off x="753282" y="5887152"/>
            <a:ext cx="344889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Tragic Hero</a:t>
            </a:r>
          </a:p>
        </p:txBody>
      </p:sp>
      <p:sp>
        <p:nvSpPr>
          <p:cNvPr id="29" name="TextBox 28"/>
          <p:cNvSpPr txBox="1"/>
          <p:nvPr/>
        </p:nvSpPr>
        <p:spPr>
          <a:xfrm>
            <a:off x="796026" y="4284772"/>
            <a:ext cx="1416232" cy="1754326"/>
          </a:xfrm>
          <a:prstGeom prst="rect">
            <a:avLst/>
          </a:prstGeom>
          <a:noFill/>
        </p:spPr>
        <p:txBody>
          <a:bodyPr wrap="square" rtlCol="0">
            <a:spAutoFit/>
          </a:bodyPr>
          <a:lstStyle/>
          <a:p>
            <a:r>
              <a:rPr lang="en-US" dirty="0"/>
              <a:t>Great hero with traits that encompass culture’s values </a:t>
            </a:r>
          </a:p>
        </p:txBody>
      </p:sp>
    </p:spTree>
    <p:extLst>
      <p:ext uri="{BB962C8B-B14F-4D97-AF65-F5344CB8AC3E}">
        <p14:creationId xmlns:p14="http://schemas.microsoft.com/office/powerpoint/2010/main" val="227276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21" grpId="0" animBg="1"/>
      <p:bldP spid="22" grpId="0"/>
      <p:bldP spid="23" grpId="0"/>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51271"/>
          </a:xfrm>
        </p:spPr>
        <p:txBody>
          <a:bodyPr/>
          <a:lstStyle/>
          <a:p>
            <a:r>
              <a:rPr lang="en-US" dirty="0"/>
              <a:t>Dramas</a:t>
            </a:r>
          </a:p>
        </p:txBody>
      </p:sp>
      <p:sp>
        <p:nvSpPr>
          <p:cNvPr id="3" name="Content Placeholder 2"/>
          <p:cNvSpPr>
            <a:spLocks noGrp="1"/>
          </p:cNvSpPr>
          <p:nvPr>
            <p:ph idx="1"/>
          </p:nvPr>
        </p:nvSpPr>
        <p:spPr>
          <a:xfrm>
            <a:off x="1371600" y="1637071"/>
            <a:ext cx="9601200" cy="4230329"/>
          </a:xfrm>
        </p:spPr>
        <p:txBody>
          <a:bodyPr/>
          <a:lstStyle/>
          <a:p>
            <a:r>
              <a:rPr lang="en-US" dirty="0"/>
              <a:t>Story follows in the vein of Homer in both the idea of tragic and dramas</a:t>
            </a:r>
          </a:p>
          <a:p>
            <a:r>
              <a:rPr lang="en-US" dirty="0"/>
              <a:t>Includes elements that are usually put in them</a:t>
            </a:r>
          </a:p>
          <a:p>
            <a:pPr lvl="1"/>
            <a:r>
              <a:rPr lang="en-US" dirty="0"/>
              <a:t>Three warnings: Usually from those around them and not from God</a:t>
            </a:r>
          </a:p>
          <a:p>
            <a:pPr lvl="1"/>
            <a:r>
              <a:rPr lang="en-US" dirty="0"/>
              <a:t>Hero’s belief in self: Thinks fate and own strengths will protect them</a:t>
            </a:r>
          </a:p>
          <a:p>
            <a:pPr lvl="1"/>
            <a:r>
              <a:rPr lang="en-US" dirty="0"/>
              <a:t>Gods are represented: In one way or another, “fate” is determined by them</a:t>
            </a:r>
          </a:p>
          <a:p>
            <a:pPr lvl="2"/>
            <a:r>
              <a:rPr lang="en-US" dirty="0"/>
              <a:t>Usually, gods giving the warnings to the hero in form of other</a:t>
            </a:r>
          </a:p>
          <a:p>
            <a:pPr lvl="2"/>
            <a:r>
              <a:rPr lang="en-US" dirty="0"/>
              <a:t>Usually, hero does not recognize the warnings</a:t>
            </a:r>
          </a:p>
          <a:p>
            <a:r>
              <a:rPr lang="en-US" dirty="0"/>
              <a:t>Became the standard of Western writing in these two genres</a:t>
            </a:r>
          </a:p>
          <a:p>
            <a:r>
              <a:rPr lang="en-US" dirty="0"/>
              <a:t>Why Achebe wrote it the way he did—showed command of English language and Western archetypes</a:t>
            </a:r>
          </a:p>
          <a:p>
            <a:pPr lvl="1"/>
            <a:r>
              <a:rPr lang="en-US" dirty="0"/>
              <a:t>Considered to be one of the first African novels accepted into the “cannon”</a:t>
            </a:r>
          </a:p>
          <a:p>
            <a:endParaRPr lang="en-US" dirty="0"/>
          </a:p>
        </p:txBody>
      </p:sp>
    </p:spTree>
    <p:extLst>
      <p:ext uri="{BB962C8B-B14F-4D97-AF65-F5344CB8AC3E}">
        <p14:creationId xmlns:p14="http://schemas.microsoft.com/office/powerpoint/2010/main" val="2091211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It Yourself</a:t>
            </a:r>
          </a:p>
        </p:txBody>
      </p:sp>
      <p:sp>
        <p:nvSpPr>
          <p:cNvPr id="3" name="Content Placeholder 2"/>
          <p:cNvSpPr>
            <a:spLocks noGrp="1"/>
          </p:cNvSpPr>
          <p:nvPr>
            <p:ph idx="1"/>
          </p:nvPr>
        </p:nvSpPr>
        <p:spPr>
          <a:xfrm>
            <a:off x="1371600" y="1740310"/>
            <a:ext cx="9601200" cy="3581400"/>
          </a:xfrm>
        </p:spPr>
        <p:txBody>
          <a:bodyPr>
            <a:normAutofit/>
          </a:bodyPr>
          <a:lstStyle/>
          <a:p>
            <a:pPr marL="0" indent="0" algn="ctr">
              <a:buNone/>
            </a:pPr>
            <a:r>
              <a:rPr lang="en-US" sz="4000" dirty="0"/>
              <a:t>Go onto my </a:t>
            </a:r>
            <a:r>
              <a:rPr lang="en-US" sz="4000" dirty="0" err="1"/>
              <a:t>Weebly</a:t>
            </a:r>
            <a:r>
              <a:rPr lang="en-US" sz="4000" dirty="0"/>
              <a:t>. With your pod, answer the Google Form to find each aspect of a tragedy in Shakespeare’s </a:t>
            </a:r>
            <a:r>
              <a:rPr lang="en-US" sz="4000" i="1" dirty="0"/>
              <a:t>Macbeth</a:t>
            </a:r>
            <a:r>
              <a:rPr lang="en-US" sz="4000" dirty="0"/>
              <a:t>. </a:t>
            </a:r>
          </a:p>
        </p:txBody>
      </p:sp>
    </p:spTree>
    <p:extLst>
      <p:ext uri="{BB962C8B-B14F-4D97-AF65-F5344CB8AC3E}">
        <p14:creationId xmlns:p14="http://schemas.microsoft.com/office/powerpoint/2010/main" val="2527873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Pod Discussion</a:t>
            </a:r>
          </a:p>
        </p:txBody>
      </p:sp>
      <p:sp>
        <p:nvSpPr>
          <p:cNvPr id="3" name="Content Placeholder 2"/>
          <p:cNvSpPr>
            <a:spLocks noGrp="1"/>
          </p:cNvSpPr>
          <p:nvPr>
            <p:ph idx="1"/>
          </p:nvPr>
        </p:nvSpPr>
        <p:spPr>
          <a:xfrm>
            <a:off x="1371600" y="1809481"/>
            <a:ext cx="9601200" cy="4848895"/>
          </a:xfrm>
        </p:spPr>
        <p:txBody>
          <a:bodyPr>
            <a:normAutofit/>
          </a:bodyPr>
          <a:lstStyle/>
          <a:p>
            <a:r>
              <a:rPr lang="en-US" dirty="0"/>
              <a:t>Each pod will be discussing the next few pictures to try and understand the Scramble for Africa</a:t>
            </a:r>
          </a:p>
          <a:p>
            <a:r>
              <a:rPr lang="en-US" dirty="0"/>
              <a:t>There is no information but the picture itself—it is up to your pod to understand the history of where it went</a:t>
            </a:r>
          </a:p>
          <a:p>
            <a:r>
              <a:rPr lang="en-US" dirty="0"/>
              <a:t>One student will be the leader for each slide and begin the discussion. While the first speaker is talking, the rest of the pod will make one of three hand gestures in order to show how they feel in response</a:t>
            </a:r>
          </a:p>
          <a:p>
            <a:pPr lvl="1"/>
            <a:r>
              <a:rPr lang="en-US" dirty="0"/>
              <a:t>Thumbs up: I agree and have something to add</a:t>
            </a:r>
          </a:p>
          <a:p>
            <a:pPr lvl="1"/>
            <a:r>
              <a:rPr lang="en-US" dirty="0"/>
              <a:t>Thumbs down: I disagree and have a reason why</a:t>
            </a:r>
          </a:p>
          <a:p>
            <a:pPr lvl="1"/>
            <a:r>
              <a:rPr lang="en-US" dirty="0"/>
              <a:t>Pinky and thumb: I need clarification or have a question.</a:t>
            </a:r>
          </a:p>
          <a:p>
            <a:r>
              <a:rPr lang="en-US" dirty="0"/>
              <a:t> When the first speaker is finished, they will allow the other members of the pod to speak based on the hand gesture they put up.</a:t>
            </a:r>
          </a:p>
          <a:p>
            <a:pPr lvl="1"/>
            <a:endParaRPr lang="en-US" dirty="0"/>
          </a:p>
          <a:p>
            <a:pPr lvl="1"/>
            <a:endParaRPr lang="en-US" dirty="0"/>
          </a:p>
          <a:p>
            <a:pPr marL="530352" lvl="1" indent="0">
              <a:buNone/>
            </a:pPr>
            <a:endParaRPr lang="en-US" dirty="0"/>
          </a:p>
        </p:txBody>
      </p:sp>
    </p:spTree>
    <p:extLst>
      <p:ext uri="{BB962C8B-B14F-4D97-AF65-F5344CB8AC3E}">
        <p14:creationId xmlns:p14="http://schemas.microsoft.com/office/powerpoint/2010/main" val="637049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olarey.net/wp-content/uploads/2015/10/africas-resources-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714" y="0"/>
            <a:ext cx="5858860" cy="6784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681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18197" y="347731"/>
            <a:ext cx="7405352" cy="5883540"/>
          </a:xfrm>
          <a:prstGeom prst="rect">
            <a:avLst/>
          </a:prstGeom>
        </p:spPr>
      </p:pic>
      <p:sp>
        <p:nvSpPr>
          <p:cNvPr id="4" name="AutoShape 2" descr="https://jobspotting.com/wp-content/uploads/2015/06/Scramble-for-Africa.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1043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63720" y="117318"/>
            <a:ext cx="4875727" cy="6399392"/>
          </a:xfrm>
          <a:prstGeom prst="rect">
            <a:avLst/>
          </a:prstGeom>
        </p:spPr>
      </p:pic>
    </p:spTree>
    <p:extLst>
      <p:ext uri="{BB962C8B-B14F-4D97-AF65-F5344CB8AC3E}">
        <p14:creationId xmlns:p14="http://schemas.microsoft.com/office/powerpoint/2010/main" val="233184230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7703</TotalTime>
  <Words>445</Words>
  <Application>Microsoft Office PowerPoint</Application>
  <PresentationFormat>Widescreen</PresentationFormat>
  <Paragraphs>47</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Franklin Gothic Book</vt:lpstr>
      <vt:lpstr>Crop</vt:lpstr>
      <vt:lpstr>An introduction to things fall apart</vt:lpstr>
      <vt:lpstr>Things Fall Apart</vt:lpstr>
      <vt:lpstr>PowerPoint Presentation</vt:lpstr>
      <vt:lpstr>Dramas</vt:lpstr>
      <vt:lpstr>Do It Yourself</vt:lpstr>
      <vt:lpstr>Pod Discussion</vt:lpstr>
      <vt:lpstr>PowerPoint Presentation</vt:lpstr>
      <vt:lpstr>PowerPoint Presentation</vt:lpstr>
      <vt:lpstr>PowerPoint Presentation</vt:lpstr>
      <vt:lpstr>PowerPoint Presentation</vt:lpstr>
      <vt:lpstr>PowerPoint Presentation</vt:lpstr>
      <vt:lpstr>What Did We Come Up With?</vt:lpstr>
    </vt:vector>
  </TitlesOfParts>
  <Company>Wake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things fall apart</dc:title>
  <dc:creator>msellek</dc:creator>
  <cp:lastModifiedBy>msellek@wcpschools.wcpss.local</cp:lastModifiedBy>
  <cp:revision>14</cp:revision>
  <dcterms:created xsi:type="dcterms:W3CDTF">2016-04-22T12:34:57Z</dcterms:created>
  <dcterms:modified xsi:type="dcterms:W3CDTF">2019-03-11T15:19:28Z</dcterms:modified>
</cp:coreProperties>
</file>